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</p:sldMasterIdLst>
  <p:notesMasterIdLst>
    <p:notesMasterId r:id="rId8"/>
  </p:notesMasterIdLst>
  <p:sldIdLst>
    <p:sldId id="256" r:id="rId3"/>
    <p:sldId id="291" r:id="rId4"/>
    <p:sldId id="292" r:id="rId5"/>
    <p:sldId id="293" r:id="rId6"/>
    <p:sldId id="295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1A"/>
    <a:srgbClr val="E1F9FB"/>
    <a:srgbClr val="F3F9FA"/>
    <a:srgbClr val="E7F3F4"/>
    <a:srgbClr val="E7E8F4"/>
    <a:srgbClr val="2CA800"/>
    <a:srgbClr val="289A00"/>
    <a:srgbClr val="000099"/>
    <a:srgbClr val="F5E68B"/>
    <a:srgbClr val="36C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7717" autoAdjust="0"/>
  </p:normalViewPr>
  <p:slideViewPr>
    <p:cSldViewPr>
      <p:cViewPr varScale="1">
        <p:scale>
          <a:sx n="86" d="100"/>
          <a:sy n="86" d="100"/>
        </p:scale>
        <p:origin x="12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8D07-8F7E-47D3-9C72-BC864667BFEC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9EA7C-FFDA-4BA3-86CD-EB00C9242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34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EA7C-FFDA-4BA3-86CD-EB00C9242A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17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EA7C-FFDA-4BA3-86CD-EB00C9242A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4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EA7C-FFDA-4BA3-86CD-EB00C9242A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4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EA7C-FFDA-4BA3-86CD-EB00C9242A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70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9EA7C-FFDA-4BA3-86CD-EB00C9242A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8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E947B7E-E340-40BB-9ABB-EA7DF29F4221}"/>
              </a:ext>
            </a:extLst>
          </p:cNvPr>
          <p:cNvSpPr/>
          <p:nvPr userDrawn="1"/>
        </p:nvSpPr>
        <p:spPr>
          <a:xfrm>
            <a:off x="5446800" y="3754437"/>
            <a:ext cx="3697200" cy="1265425"/>
          </a:xfrm>
          <a:prstGeom prst="rect">
            <a:avLst/>
          </a:prstGeom>
          <a:solidFill>
            <a:srgbClr val="D3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6227763" y="5018088"/>
            <a:ext cx="2916238" cy="1244600"/>
          </a:xfrm>
          <a:prstGeom prst="rect">
            <a:avLst/>
          </a:prstGeom>
          <a:solidFill>
            <a:srgbClr val="D3001A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0" y="6257925"/>
            <a:ext cx="9144000" cy="600075"/>
          </a:xfrm>
          <a:prstGeom prst="rect">
            <a:avLst/>
          </a:prstGeom>
          <a:solidFill>
            <a:srgbClr val="E4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0" y="5018088"/>
            <a:ext cx="6230938" cy="1244600"/>
          </a:xfrm>
          <a:prstGeom prst="rect">
            <a:avLst/>
          </a:prstGeom>
          <a:solidFill>
            <a:srgbClr val="F3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8243888" y="2422525"/>
            <a:ext cx="900113" cy="1331913"/>
          </a:xfrm>
          <a:prstGeom prst="rect">
            <a:avLst/>
          </a:prstGeom>
          <a:solidFill>
            <a:srgbClr val="D3001A">
              <a:alpha val="54902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de-DE" dirty="0">
              <a:highlight>
                <a:srgbClr val="FF0000"/>
              </a:highlight>
            </a:endParaRP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0" y="2422525"/>
            <a:ext cx="8243888" cy="1331913"/>
          </a:xfrm>
          <a:prstGeom prst="rect">
            <a:avLst/>
          </a:prstGeom>
          <a:solidFill>
            <a:srgbClr val="F3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3756025"/>
            <a:ext cx="5346700" cy="126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80975" indent="1588">
              <a:buFontTx/>
              <a:buNone/>
              <a:defRPr sz="18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BB7D4F-2D8C-4851-8A46-A9C2C0B9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6728"/>
            <a:ext cx="3995936" cy="1328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C61163-EEF7-4C57-882C-6EEEB3C54C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487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B3AFFA-2B24-46F9-9261-5C9571E369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933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0" y="2422525"/>
            <a:ext cx="9159875" cy="4435475"/>
            <a:chOff x="0" y="1526"/>
            <a:chExt cx="5770" cy="2794"/>
          </a:xfrm>
        </p:grpSpPr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923" y="3161"/>
              <a:ext cx="1837" cy="784"/>
            </a:xfrm>
            <a:prstGeom prst="rect">
              <a:avLst/>
            </a:prstGeom>
            <a:solidFill>
              <a:srgbClr val="F5E6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E4E5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0" y="3161"/>
              <a:ext cx="3925" cy="784"/>
            </a:xfrm>
            <a:prstGeom prst="rect">
              <a:avLst/>
            </a:prstGeom>
            <a:solidFill>
              <a:srgbClr val="F3F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F5E6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0" y="2366"/>
              <a:ext cx="3368" cy="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5176" name="Object 56"/>
            <p:cNvGraphicFramePr>
              <a:graphicFrameLocks noChangeAspect="1"/>
            </p:cNvGraphicFramePr>
            <p:nvPr userDrawn="1"/>
          </p:nvGraphicFramePr>
          <p:xfrm>
            <a:off x="3442" y="2364"/>
            <a:ext cx="2328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4888889" imgH="1676190" progId="Photoshop.Image.9">
                    <p:embed/>
                  </p:oleObj>
                </mc:Choice>
                <mc:Fallback>
                  <p:oleObj name="Image" r:id="rId2" imgW="4888889" imgH="1676190" progId="Photoshop.Image.9">
                    <p:embed/>
                    <p:pic>
                      <p:nvPicPr>
                        <p:cNvPr id="5176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2" y="2364"/>
                          <a:ext cx="2328" cy="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80975" indent="1588">
              <a:buFontTx/>
              <a:buNone/>
              <a:defRPr sz="18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endParaRPr lang="de-DE" altLang="de-DE"/>
          </a:p>
        </p:txBody>
      </p:sp>
      <p:pic>
        <p:nvPicPr>
          <p:cNvPr id="5160" name="Picture 40" descr="logo_gr_ps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8763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4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5925D3-B8F7-46DA-ADCB-A51A67239C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179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185F65-F11C-4489-AA7B-AA699D39C4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801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F56A43-25E6-4EA0-A710-5E55212885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487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5F2DD6-3971-40F0-8D5A-D29EEE19FF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546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EBDB1-CD88-480C-B2C4-A3FF13FE56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796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95BFDE-CC75-4436-A8A5-BE02C4BFE7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473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7DB19-D996-4134-96D6-0E6021519F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272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5925D3-B8F7-46DA-ADCB-A51A67239C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2926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D825-FC7D-40C4-9D73-83FBF3842C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5209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C61163-EEF7-4C57-882C-6EEEB3C54C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086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B3AFFA-2B24-46F9-9261-5C9571E369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137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185F65-F11C-4489-AA7B-AA699D39C4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814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F56A43-25E6-4EA0-A710-5E55212885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84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5F2DD6-3971-40F0-8D5A-D29EEE19FF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769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EBDB1-CD88-480C-B2C4-A3FF13FE56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04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95BFDE-CC75-4436-A8A5-BE02C4BFE7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972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7DB19-D996-4134-96D6-0E6021519F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111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D825-FC7D-40C4-9D73-83FBF3842C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66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57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99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325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fld id="{E216CBF2-2FA9-49AE-92FD-2ECBCBC47837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21"/>
            </a:xfrm>
            <a:prstGeom prst="rect">
              <a:avLst/>
            </a:prstGeom>
            <a:solidFill>
              <a:srgbClr val="D3001A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5"/>
              <a:ext cx="156" cy="779"/>
            </a:xfrm>
            <a:prstGeom prst="rect">
              <a:avLst/>
            </a:prstGeom>
            <a:solidFill>
              <a:srgbClr val="D3001A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E4E5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D3001A">
                <a:alpha val="5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F5E24DE-AFA0-4277-9086-B35F585FB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6328569"/>
            <a:ext cx="476250" cy="476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342900" indent="-1603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8080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2pPr>
      <a:lvl3pPr marL="1216025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2401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57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99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325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fld id="{E216CBF2-2FA9-49AE-92FD-2ECBCBC4783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118" name="Picture 22" descr="logo_kl_pse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6354763"/>
            <a:ext cx="1130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F5E6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F5E6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E4E5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F9E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4829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342900" indent="-1603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8080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2pPr>
      <a:lvl3pPr marL="1216025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2401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2336180"/>
            <a:ext cx="8309744" cy="144016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2200" b="1" dirty="0">
                <a:solidFill>
                  <a:schemeClr val="tx1"/>
                </a:solidFill>
              </a:rPr>
              <a:t>Total </a:t>
            </a:r>
            <a:r>
              <a:rPr lang="de-DE" altLang="de-DE" sz="2200" b="1" dirty="0" err="1">
                <a:solidFill>
                  <a:schemeClr val="tx1"/>
                </a:solidFill>
              </a:rPr>
              <a:t>synthesis</a:t>
            </a:r>
            <a:r>
              <a:rPr lang="de-DE" altLang="de-DE" sz="2200" b="1" dirty="0">
                <a:solidFill>
                  <a:schemeClr val="tx1"/>
                </a:solidFill>
              </a:rPr>
              <a:t> </a:t>
            </a:r>
            <a:r>
              <a:rPr lang="de-DE" altLang="de-DE" sz="2200" b="1" dirty="0" err="1">
                <a:solidFill>
                  <a:schemeClr val="tx1"/>
                </a:solidFill>
              </a:rPr>
              <a:t>of</a:t>
            </a:r>
            <a:r>
              <a:rPr lang="de-DE" altLang="de-DE" sz="2200" b="1" dirty="0">
                <a:solidFill>
                  <a:schemeClr val="tx1"/>
                </a:solidFill>
              </a:rPr>
              <a:t> </a:t>
            </a:r>
            <a:r>
              <a:rPr lang="de-DE" altLang="de-DE" sz="2200" b="1" dirty="0" err="1">
                <a:solidFill>
                  <a:schemeClr val="tx1"/>
                </a:solidFill>
              </a:rPr>
              <a:t>bryostatin</a:t>
            </a:r>
            <a:r>
              <a:rPr lang="de-DE" altLang="de-DE" sz="2200" b="1" dirty="0">
                <a:solidFill>
                  <a:schemeClr val="tx1"/>
                </a:solidFill>
              </a:rPr>
              <a:t> 3</a:t>
            </a:r>
            <a:br>
              <a:rPr lang="de-DE" altLang="de-DE" sz="2200" b="1" dirty="0">
                <a:solidFill>
                  <a:schemeClr val="tx1"/>
                </a:solidFill>
              </a:rPr>
            </a:br>
            <a:r>
              <a:rPr lang="de-DE" altLang="de-DE" sz="2200" b="1" dirty="0">
                <a:solidFill>
                  <a:schemeClr val="tx1"/>
                </a:solidFill>
              </a:rPr>
              <a:t>Trost </a:t>
            </a:r>
            <a:r>
              <a:rPr lang="de-DE" altLang="de-DE" sz="2200" b="1" i="1" dirty="0">
                <a:solidFill>
                  <a:schemeClr val="tx1"/>
                </a:solidFill>
              </a:rPr>
              <a:t>et al</a:t>
            </a:r>
            <a:r>
              <a:rPr lang="de-DE" altLang="de-DE" sz="2200" b="1" dirty="0">
                <a:solidFill>
                  <a:schemeClr val="tx1"/>
                </a:solidFill>
              </a:rPr>
              <a:t>., </a:t>
            </a:r>
            <a:r>
              <a:rPr lang="de-DE" altLang="de-DE" sz="2200" b="1" i="1" dirty="0">
                <a:solidFill>
                  <a:schemeClr val="tx1"/>
                </a:solidFill>
              </a:rPr>
              <a:t>Science </a:t>
            </a:r>
            <a:r>
              <a:rPr lang="de-DE" altLang="de-DE" sz="2200" b="1" dirty="0">
                <a:solidFill>
                  <a:schemeClr val="tx1"/>
                </a:solidFill>
              </a:rPr>
              <a:t>368, 1007-1011 (2020)</a:t>
            </a:r>
            <a:r>
              <a:rPr lang="de-DE" altLang="de-DE" sz="2200" b="1" baseline="30000" dirty="0">
                <a:solidFill>
                  <a:schemeClr val="tx1"/>
                </a:solidFill>
              </a:rPr>
              <a:t>[1]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4077072"/>
            <a:ext cx="4679950" cy="165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1588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2pPr>
            <a:lvl3pPr marL="1216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99"/>
                </a:solidFill>
                <a:latin typeface="+mn-lt"/>
              </a:defRPr>
            </a:lvl3pPr>
            <a:lvl4pPr marL="1624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99"/>
                </a:solidFill>
                <a:latin typeface="+mn-lt"/>
              </a:defRPr>
            </a:lvl9pPr>
          </a:lstStyle>
          <a:p>
            <a:pPr algn="ctr"/>
            <a:r>
              <a:rPr lang="de-DE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Group</a:t>
            </a:r>
          </a:p>
          <a:p>
            <a:pPr algn="ctr"/>
            <a:r>
              <a:rPr lang="de-DE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T. Opatz</a:t>
            </a:r>
          </a:p>
          <a:p>
            <a:pPr algn="ctr"/>
            <a:endParaRPr lang="de-DE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Kevin Seipp</a:t>
            </a:r>
          </a:p>
          <a:p>
            <a:pPr algn="ctr"/>
            <a:r>
              <a:rPr lang="de-DE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19.05.2021</a:t>
            </a:r>
          </a:p>
          <a:p>
            <a:endParaRPr lang="de-DE" altLang="de-DE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A1B32B6-12A9-416A-AEC5-D686F4C19729}"/>
              </a:ext>
            </a:extLst>
          </p:cNvPr>
          <p:cNvSpPr/>
          <p:nvPr/>
        </p:nvSpPr>
        <p:spPr>
          <a:xfrm>
            <a:off x="1763687" y="4617025"/>
            <a:ext cx="5616624" cy="15482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6000">
                <a:srgbClr val="E1F9FB"/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41AD36E-0EBA-47EB-8507-317A8A8E8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000446"/>
              </p:ext>
            </p:extLst>
          </p:nvPr>
        </p:nvGraphicFramePr>
        <p:xfrm>
          <a:off x="1947068" y="4700602"/>
          <a:ext cx="52498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250024" imgH="1380578" progId="ChemDraw.Document.6.0">
                  <p:embed/>
                </p:oleObj>
              </mc:Choice>
              <mc:Fallback>
                <p:oleObj name="CS ChemDraw Drawing" r:id="rId3" imgW="5250024" imgH="13805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068" y="4700602"/>
                        <a:ext cx="5249863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323850" y="0"/>
            <a:ext cx="882015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chemeClr val="tx1"/>
                </a:solidFill>
              </a:rPr>
              <a:t>Total </a:t>
            </a:r>
            <a:r>
              <a:rPr lang="de-DE" sz="2400" kern="0" dirty="0" err="1">
                <a:solidFill>
                  <a:schemeClr val="tx1"/>
                </a:solidFill>
              </a:rPr>
              <a:t>synthesis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of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bryostatin</a:t>
            </a:r>
            <a:r>
              <a:rPr lang="de-DE" sz="2400" kern="0" dirty="0">
                <a:solidFill>
                  <a:schemeClr val="tx1"/>
                </a:solidFill>
              </a:rPr>
              <a:t> 3 – </a:t>
            </a:r>
            <a:r>
              <a:rPr lang="de-DE" sz="2400" kern="0" dirty="0" err="1">
                <a:solidFill>
                  <a:schemeClr val="tx1"/>
                </a:solidFill>
              </a:rPr>
              <a:t>three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basic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fragments</a:t>
            </a:r>
            <a:endParaRPr lang="de-DE" sz="2400" kern="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7FA2EDD-CF66-46BF-A68E-618453D41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53066"/>
              </p:ext>
            </p:extLst>
          </p:nvPr>
        </p:nvGraphicFramePr>
        <p:xfrm>
          <a:off x="542925" y="2900363"/>
          <a:ext cx="80581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9660543" imgH="1680833" progId="ChemDraw.Document.6.0">
                  <p:embed/>
                </p:oleObj>
              </mc:Choice>
              <mc:Fallback>
                <p:oleObj name="CS ChemDraw Drawing" r:id="rId5" imgW="9660543" imgH="16808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2900363"/>
                        <a:ext cx="805815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44FC64E-3E91-49DD-85E7-04BC461F7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68906"/>
              </p:ext>
            </p:extLst>
          </p:nvPr>
        </p:nvGraphicFramePr>
        <p:xfrm>
          <a:off x="542925" y="1082675"/>
          <a:ext cx="79438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9526680" imgH="1680833" progId="ChemDraw.Document.6.0">
                  <p:embed/>
                </p:oleObj>
              </mc:Choice>
              <mc:Fallback>
                <p:oleObj name="CS ChemDraw Drawing" r:id="rId7" imgW="9526680" imgH="16808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25" y="1082675"/>
                        <a:ext cx="794385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ACF733A9-F223-4E0B-8ECE-478CA217AC4E}"/>
              </a:ext>
            </a:extLst>
          </p:cNvPr>
          <p:cNvSpPr txBox="1"/>
          <p:nvPr/>
        </p:nvSpPr>
        <p:spPr>
          <a:xfrm>
            <a:off x="3047140" y="4340026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Three</a:t>
            </a:r>
            <a:r>
              <a:rPr lang="de-DE" sz="1200" dirty="0"/>
              <a:t>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fragments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next</a:t>
            </a:r>
            <a:r>
              <a:rPr lang="de-DE" sz="1200" dirty="0"/>
              <a:t> </a:t>
            </a:r>
            <a:r>
              <a:rPr lang="de-DE" sz="1200" dirty="0" err="1"/>
              <a:t>steps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4509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6C3867B-5562-4920-A998-E7B750581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94258"/>
              </p:ext>
            </p:extLst>
          </p:nvPr>
        </p:nvGraphicFramePr>
        <p:xfrm>
          <a:off x="274638" y="892175"/>
          <a:ext cx="87471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8746392" imgH="5417571" progId="ChemDraw.Document.6.0">
                  <p:embed/>
                </p:oleObj>
              </mc:Choice>
              <mc:Fallback>
                <p:oleObj name="CS ChemDraw Drawing" r:id="rId3" imgW="8746392" imgH="54175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638" y="892175"/>
                        <a:ext cx="87471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323850" y="0"/>
            <a:ext cx="882015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chemeClr val="tx1"/>
                </a:solidFill>
              </a:rPr>
              <a:t>Total </a:t>
            </a:r>
            <a:r>
              <a:rPr lang="de-DE" sz="2400" kern="0" dirty="0" err="1">
                <a:solidFill>
                  <a:schemeClr val="tx1"/>
                </a:solidFill>
              </a:rPr>
              <a:t>synthesis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of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bryostatin</a:t>
            </a:r>
            <a:r>
              <a:rPr lang="de-DE" sz="2400" kern="0" dirty="0">
                <a:solidFill>
                  <a:schemeClr val="tx1"/>
                </a:solidFill>
              </a:rPr>
              <a:t> 3 – </a:t>
            </a:r>
            <a:r>
              <a:rPr lang="de-DE" sz="2400" kern="0" dirty="0" err="1">
                <a:solidFill>
                  <a:schemeClr val="tx1"/>
                </a:solidFill>
              </a:rPr>
              <a:t>coupling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of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the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fragments</a:t>
            </a:r>
            <a:endParaRPr lang="de-DE" sz="2400" kern="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0B2540AE-6DD7-49F6-AD0B-0CC40787C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78733"/>
              </p:ext>
            </p:extLst>
          </p:nvPr>
        </p:nvGraphicFramePr>
        <p:xfrm>
          <a:off x="1592263" y="2492375"/>
          <a:ext cx="22320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154493" imgH="1772606" progId="ChemDraw.Document.6.0">
                  <p:embed/>
                </p:oleObj>
              </mc:Choice>
              <mc:Fallback>
                <p:oleObj name="CS ChemDraw Drawing" r:id="rId5" imgW="3154493" imgH="17726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2263" y="2492375"/>
                        <a:ext cx="223202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2313C83B-05AE-4E6E-B02E-5AF87C78A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60857"/>
              </p:ext>
            </p:extLst>
          </p:nvPr>
        </p:nvGraphicFramePr>
        <p:xfrm>
          <a:off x="6992654" y="2924944"/>
          <a:ext cx="983804" cy="66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400836" imgH="937177" progId="ChemDraw.Document.6.0">
                  <p:embed/>
                </p:oleObj>
              </mc:Choice>
              <mc:Fallback>
                <p:oleObj name="CS ChemDraw Drawing" r:id="rId7" imgW="1400836" imgH="9371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2654" y="2924944"/>
                        <a:ext cx="983804" cy="663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F86E2BE6-76FB-484E-BF80-650940B0C16F}"/>
              </a:ext>
            </a:extLst>
          </p:cNvPr>
          <p:cNvSpPr/>
          <p:nvPr/>
        </p:nvSpPr>
        <p:spPr>
          <a:xfrm>
            <a:off x="294078" y="1009300"/>
            <a:ext cx="771040" cy="1010000"/>
          </a:xfrm>
          <a:custGeom>
            <a:avLst/>
            <a:gdLst>
              <a:gd name="connsiteX0" fmla="*/ 660902 w 771040"/>
              <a:gd name="connsiteY0" fmla="*/ 1010000 h 1010000"/>
              <a:gd name="connsiteX1" fmla="*/ 721862 w 771040"/>
              <a:gd name="connsiteY1" fmla="*/ 773780 h 1010000"/>
              <a:gd name="connsiteX2" fmla="*/ 32252 w 771040"/>
              <a:gd name="connsiteY2" fmla="*/ 126080 h 1010000"/>
              <a:gd name="connsiteX3" fmla="*/ 177032 w 771040"/>
              <a:gd name="connsiteY3" fmla="*/ 350 h 10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040" h="1010000">
                <a:moveTo>
                  <a:pt x="660902" y="1010000"/>
                </a:moveTo>
                <a:cubicBezTo>
                  <a:pt x="743769" y="965550"/>
                  <a:pt x="826637" y="921100"/>
                  <a:pt x="721862" y="773780"/>
                </a:cubicBezTo>
                <a:cubicBezTo>
                  <a:pt x="617087" y="626460"/>
                  <a:pt x="123057" y="254985"/>
                  <a:pt x="32252" y="126080"/>
                </a:cubicBezTo>
                <a:cubicBezTo>
                  <a:pt x="-58553" y="-2825"/>
                  <a:pt x="59239" y="-1238"/>
                  <a:pt x="177032" y="350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8935BB8-FD4F-43B0-8FC6-CD1706CF7EA6}"/>
              </a:ext>
            </a:extLst>
          </p:cNvPr>
          <p:cNvSpPr txBox="1">
            <a:spLocks/>
          </p:cNvSpPr>
          <p:nvPr/>
        </p:nvSpPr>
        <p:spPr bwMode="auto">
          <a:xfrm>
            <a:off x="2022539" y="6237312"/>
            <a:ext cx="21336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de-DE" altLang="de-DE" sz="800" dirty="0">
                <a:solidFill>
                  <a:schemeClr val="tx1"/>
                </a:solidFill>
              </a:rPr>
              <a:t>PPTS: </a:t>
            </a:r>
            <a:r>
              <a:rPr lang="de-DE" altLang="de-DE" sz="800" dirty="0" err="1">
                <a:solidFill>
                  <a:schemeClr val="tx1"/>
                </a:solidFill>
              </a:rPr>
              <a:t>Pyridinium</a:t>
            </a:r>
            <a:r>
              <a:rPr lang="de-DE" altLang="de-DE" sz="800" dirty="0">
                <a:solidFill>
                  <a:schemeClr val="tx1"/>
                </a:solidFill>
              </a:rPr>
              <a:t> p-</a:t>
            </a:r>
            <a:r>
              <a:rPr lang="de-DE" altLang="de-DE" sz="800" dirty="0" err="1">
                <a:solidFill>
                  <a:schemeClr val="tx1"/>
                </a:solidFill>
              </a:rPr>
              <a:t>toluenesulfonate</a:t>
            </a:r>
            <a:endParaRPr lang="de-DE" altLang="de-DE" sz="800" dirty="0">
              <a:solidFill>
                <a:schemeClr val="tx1"/>
              </a:solidFill>
            </a:endParaRPr>
          </a:p>
          <a:p>
            <a:pPr algn="l"/>
            <a:r>
              <a:rPr lang="de-DE" altLang="de-DE" sz="800" dirty="0">
                <a:solidFill>
                  <a:schemeClr val="tx1"/>
                </a:solidFill>
              </a:rPr>
              <a:t>TDMPP: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7112C65-EACB-4E67-9D21-DFB0D0ED3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098730"/>
              </p:ext>
            </p:extLst>
          </p:nvPr>
        </p:nvGraphicFramePr>
        <p:xfrm>
          <a:off x="2621820" y="6399084"/>
          <a:ext cx="9350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266475" imgH="579065" progId="ChemDraw.Document.6.0">
                  <p:embed/>
                </p:oleObj>
              </mc:Choice>
              <mc:Fallback>
                <p:oleObj name="CS ChemDraw Drawing" r:id="rId9" imgW="1266475" imgH="5790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1820" y="6399084"/>
                        <a:ext cx="935037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6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323850" y="0"/>
            <a:ext cx="882015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chemeClr val="tx1"/>
                </a:solidFill>
              </a:rPr>
              <a:t>Total </a:t>
            </a:r>
            <a:r>
              <a:rPr lang="de-DE" sz="2400" kern="0" dirty="0" err="1">
                <a:solidFill>
                  <a:schemeClr val="tx1"/>
                </a:solidFill>
              </a:rPr>
              <a:t>synthesis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of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bryostatin</a:t>
            </a:r>
            <a:r>
              <a:rPr lang="de-DE" sz="2400" kern="0" dirty="0">
                <a:solidFill>
                  <a:schemeClr val="tx1"/>
                </a:solidFill>
              </a:rPr>
              <a:t> 3 – </a:t>
            </a:r>
            <a:r>
              <a:rPr lang="de-DE" sz="2400" kern="0" dirty="0" err="1">
                <a:solidFill>
                  <a:schemeClr val="tx1"/>
                </a:solidFill>
              </a:rPr>
              <a:t>the</a:t>
            </a:r>
            <a:r>
              <a:rPr lang="de-DE" sz="2400" kern="0" dirty="0">
                <a:solidFill>
                  <a:schemeClr val="tx1"/>
                </a:solidFill>
              </a:rPr>
              <a:t> last </a:t>
            </a:r>
            <a:r>
              <a:rPr lang="de-DE" sz="2400" kern="0" dirty="0" err="1">
                <a:solidFill>
                  <a:schemeClr val="tx1"/>
                </a:solidFill>
              </a:rPr>
              <a:t>steps</a:t>
            </a:r>
            <a:endParaRPr lang="de-DE" sz="2400" kern="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CD988913-951D-46E2-A8B4-F717E7178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19039"/>
              </p:ext>
            </p:extLst>
          </p:nvPr>
        </p:nvGraphicFramePr>
        <p:xfrm>
          <a:off x="218135" y="860425"/>
          <a:ext cx="8945562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8945942" imgH="4861449" progId="ChemDraw.Document.6.0">
                  <p:embed/>
                </p:oleObj>
              </mc:Choice>
              <mc:Fallback>
                <p:oleObj name="CS ChemDraw Drawing" r:id="rId3" imgW="8945942" imgH="4861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35" y="860425"/>
                        <a:ext cx="8945562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02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323850" y="0"/>
            <a:ext cx="882015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chemeClr val="tx1"/>
                </a:solidFill>
              </a:rPr>
              <a:t>Total </a:t>
            </a:r>
            <a:r>
              <a:rPr lang="de-DE" sz="2400" kern="0" dirty="0" err="1">
                <a:solidFill>
                  <a:schemeClr val="tx1"/>
                </a:solidFill>
              </a:rPr>
              <a:t>synthesis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of</a:t>
            </a:r>
            <a:r>
              <a:rPr lang="de-DE" sz="2400" kern="0" dirty="0">
                <a:solidFill>
                  <a:schemeClr val="tx1"/>
                </a:solidFill>
              </a:rPr>
              <a:t> </a:t>
            </a:r>
            <a:r>
              <a:rPr lang="de-DE" sz="2400" kern="0" dirty="0" err="1">
                <a:solidFill>
                  <a:schemeClr val="tx1"/>
                </a:solidFill>
              </a:rPr>
              <a:t>bryostatin</a:t>
            </a:r>
            <a:r>
              <a:rPr lang="de-DE" sz="2400" kern="0" dirty="0">
                <a:solidFill>
                  <a:schemeClr val="tx1"/>
                </a:solidFill>
              </a:rPr>
              <a:t> 3 – </a:t>
            </a:r>
            <a:r>
              <a:rPr lang="de-DE" sz="2400" kern="0" dirty="0" err="1">
                <a:solidFill>
                  <a:schemeClr val="tx1"/>
                </a:solidFill>
              </a:rPr>
              <a:t>hints</a:t>
            </a:r>
            <a:endParaRPr lang="de-DE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BB5D8A-A08F-4485-9088-44A16B51C253}"/>
              </a:ext>
            </a:extLst>
          </p:cNvPr>
          <p:cNvSpPr txBox="1"/>
          <p:nvPr/>
        </p:nvSpPr>
        <p:spPr>
          <a:xfrm>
            <a:off x="611560" y="119675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Step</a:t>
            </a:r>
            <a:r>
              <a:rPr lang="de-DE" dirty="0"/>
              <a:t> c: </a:t>
            </a:r>
            <a:r>
              <a:rPr lang="de-DE" dirty="0" err="1"/>
              <a:t>Cu-catalyzed</a:t>
            </a:r>
            <a:r>
              <a:rPr lang="de-DE" dirty="0"/>
              <a:t> </a:t>
            </a:r>
            <a:r>
              <a:rPr lang="de-DE" dirty="0" err="1"/>
              <a:t>propargylation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Step</a:t>
            </a:r>
            <a:r>
              <a:rPr lang="de-DE" dirty="0"/>
              <a:t> 7: </a:t>
            </a:r>
            <a:r>
              <a:rPr lang="de-DE" dirty="0" err="1"/>
              <a:t>Ru-catalyzed</a:t>
            </a:r>
            <a:r>
              <a:rPr lang="de-DE" dirty="0"/>
              <a:t> </a:t>
            </a:r>
            <a:r>
              <a:rPr lang="de-DE" dirty="0" err="1"/>
              <a:t>Alkene</a:t>
            </a:r>
            <a:r>
              <a:rPr lang="de-DE" dirty="0"/>
              <a:t>/</a:t>
            </a:r>
            <a:r>
              <a:rPr lang="de-DE" dirty="0" err="1"/>
              <a:t>Alkyne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-Michael </a:t>
            </a:r>
            <a:r>
              <a:rPr lang="de-DE" dirty="0" err="1"/>
              <a:t>addition</a:t>
            </a:r>
            <a:r>
              <a:rPr lang="de-DE" dirty="0"/>
              <a:t> </a:t>
            </a:r>
            <a:r>
              <a:rPr lang="de-DE" dirty="0" err="1"/>
              <a:t>cascade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Step</a:t>
            </a:r>
            <a:r>
              <a:rPr lang="de-DE" dirty="0"/>
              <a:t> 9: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acid</a:t>
            </a:r>
            <a:r>
              <a:rPr lang="de-DE" dirty="0"/>
              <a:t> </a:t>
            </a:r>
            <a:r>
              <a:rPr lang="de-DE" dirty="0" err="1"/>
              <a:t>promoted</a:t>
            </a:r>
            <a:r>
              <a:rPr lang="de-DE" dirty="0"/>
              <a:t> ring </a:t>
            </a:r>
            <a:r>
              <a:rPr lang="de-DE" dirty="0" err="1"/>
              <a:t>opening</a:t>
            </a:r>
            <a:r>
              <a:rPr lang="de-DE" dirty="0"/>
              <a:t> </a:t>
            </a:r>
            <a:r>
              <a:rPr lang="de-DE" dirty="0" err="1"/>
              <a:t>transesterification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Step</a:t>
            </a:r>
            <a:r>
              <a:rPr lang="de-DE" dirty="0"/>
              <a:t> 11 (</a:t>
            </a:r>
            <a:r>
              <a:rPr lang="de-DE" dirty="0" err="1"/>
              <a:t>first</a:t>
            </a:r>
            <a:r>
              <a:rPr lang="de-DE" dirty="0"/>
              <a:t>): Pd-</a:t>
            </a:r>
            <a:r>
              <a:rPr lang="de-DE" dirty="0" err="1"/>
              <a:t>catalyzed</a:t>
            </a:r>
            <a:r>
              <a:rPr lang="de-DE" dirty="0"/>
              <a:t> </a:t>
            </a:r>
            <a:r>
              <a:rPr lang="de-DE" dirty="0" err="1"/>
              <a:t>additions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terminal </a:t>
            </a:r>
            <a:r>
              <a:rPr lang="de-DE" dirty="0" err="1"/>
              <a:t>alkynes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acceptor</a:t>
            </a:r>
            <a:r>
              <a:rPr lang="de-DE" dirty="0"/>
              <a:t> </a:t>
            </a:r>
            <a:r>
              <a:rPr lang="de-DE" dirty="0" err="1"/>
              <a:t>alkynes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Step</a:t>
            </a:r>
            <a:r>
              <a:rPr lang="de-DE" dirty="0"/>
              <a:t> 12: bis-</a:t>
            </a:r>
            <a:r>
              <a:rPr lang="de-DE" dirty="0" err="1"/>
              <a:t>silylated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obtained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920106"/>
      </p:ext>
    </p:extLst>
  </p:cSld>
  <p:clrMapOvr>
    <a:masterClrMapping/>
  </p:clrMapOvr>
</p:sld>
</file>

<file path=ppt/theme/theme1.xml><?xml version="1.0" encoding="utf-8"?>
<a:theme xmlns:a="http://schemas.openxmlformats.org/drawingml/2006/main" name="Topic overview">
  <a:themeElements>
    <a:clrScheme name="00_uniohneleu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ohneleu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_uniohneleu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ymmetric diarylic aa">
  <a:themeElements>
    <a:clrScheme name="00_uniohneleu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ohneleu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_uniohneleu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15_chemie</Template>
  <TotalTime>0</TotalTime>
  <Words>134</Words>
  <Application>Microsoft Office PowerPoint</Application>
  <PresentationFormat>Bildschirmpräsentation (4:3)</PresentationFormat>
  <Paragraphs>28</Paragraphs>
  <Slides>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Topic overview</vt:lpstr>
      <vt:lpstr>symmetric diarylic aa</vt:lpstr>
      <vt:lpstr>CS ChemDraw Drawing</vt:lpstr>
      <vt:lpstr>Image</vt:lpstr>
      <vt:lpstr>Total synthesis of bryostatin 3 Trost et al., Science 368, 1007-1011 (2020)[1]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Synthesis of Bryostatin 3 (blank)</dc:title>
  <dc:creator>Kevin</dc:creator>
  <cp:lastModifiedBy>Seipp, Kevin</cp:lastModifiedBy>
  <cp:revision>797</cp:revision>
  <dcterms:created xsi:type="dcterms:W3CDTF">2016-01-26T13:27:54Z</dcterms:created>
  <dcterms:modified xsi:type="dcterms:W3CDTF">2021-05-18T13:35:51Z</dcterms:modified>
</cp:coreProperties>
</file>